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62" r:id="rId3"/>
  </p:sldIdLst>
  <p:sldSz cx="42808525" cy="30279975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200" kern="1200">
        <a:solidFill>
          <a:schemeClr val="tx2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0200" kern="1200">
        <a:solidFill>
          <a:schemeClr val="tx2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0200" kern="1200">
        <a:solidFill>
          <a:schemeClr val="tx2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0200" kern="1200">
        <a:solidFill>
          <a:schemeClr val="tx2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0200" kern="1200">
        <a:solidFill>
          <a:schemeClr val="tx2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200" kern="1200">
        <a:solidFill>
          <a:schemeClr val="tx2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200" kern="1200">
        <a:solidFill>
          <a:schemeClr val="tx2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200" kern="1200">
        <a:solidFill>
          <a:schemeClr val="tx2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200" kern="1200">
        <a:solidFill>
          <a:schemeClr val="tx2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CC04F"/>
    <a:srgbClr val="2DC752"/>
    <a:srgbClr val="0F7346"/>
    <a:srgbClr val="80C486"/>
    <a:srgbClr val="74D083"/>
    <a:srgbClr val="68DC84"/>
    <a:srgbClr val="7DE195"/>
    <a:srgbClr val="1767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75" autoAdjust="0"/>
  </p:normalViewPr>
  <p:slideViewPr>
    <p:cSldViewPr>
      <p:cViewPr>
        <p:scale>
          <a:sx n="25" d="100"/>
          <a:sy n="25" d="100"/>
        </p:scale>
        <p:origin x="192" y="1518"/>
      </p:cViewPr>
      <p:guideLst>
        <p:guide orient="horz" pos="9537"/>
        <p:guide orient="horz" pos="18848"/>
        <p:guide orient="horz" pos="3179"/>
        <p:guide orient="horz" pos="226"/>
        <p:guide orient="horz" pos="4314"/>
        <p:guide orient="horz" pos="795"/>
        <p:guide orient="horz" pos="9802"/>
        <p:guide pos="13483"/>
        <p:guide pos="8707"/>
        <p:guide pos="26067"/>
        <p:guide pos="17696"/>
        <p:guide pos="281"/>
        <p:guide pos="18259"/>
        <p:guide pos="9270"/>
        <p:guide pos="266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234086400" cy="234086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livier\Documents\E.MUST\graphes\Calibration%20dvpt\graph%20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6531342640795256E-2"/>
          <c:y val="4.5068141091607325E-2"/>
          <c:w val="0.81571901464928342"/>
          <c:h val="0.80983800992066957"/>
        </c:manualLayout>
      </c:layout>
      <c:barChart>
        <c:barDir val="col"/>
        <c:grouping val="clustered"/>
        <c:ser>
          <c:idx val="0"/>
          <c:order val="0"/>
          <c:tx>
            <c:strRef>
              <c:f>Feuil2!$C$3</c:f>
              <c:strCache>
                <c:ptCount val="1"/>
                <c:pt idx="0">
                  <c:v>Predicted OHCA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Feuil2!$B$4:$B$13</c:f>
              <c:strCache>
                <c:ptCount val="10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  <c:pt idx="6">
                  <c:v>D7</c:v>
                </c:pt>
                <c:pt idx="7">
                  <c:v>D8</c:v>
                </c:pt>
                <c:pt idx="8">
                  <c:v>D9</c:v>
                </c:pt>
                <c:pt idx="9">
                  <c:v>D10</c:v>
                </c:pt>
              </c:strCache>
            </c:strRef>
          </c:cat>
          <c:val>
            <c:numRef>
              <c:f>Feuil2!$C$4:$C$13</c:f>
              <c:numCache>
                <c:formatCode>0.0%</c:formatCode>
                <c:ptCount val="10"/>
                <c:pt idx="0">
                  <c:v>1.8000000000000023E-2</c:v>
                </c:pt>
                <c:pt idx="1">
                  <c:v>1.9000000000000052E-2</c:v>
                </c:pt>
                <c:pt idx="2">
                  <c:v>2.9000000000000036E-2</c:v>
                </c:pt>
                <c:pt idx="3">
                  <c:v>3.3000000000000002E-2</c:v>
                </c:pt>
                <c:pt idx="4">
                  <c:v>3.7000000000000074E-2</c:v>
                </c:pt>
                <c:pt idx="5">
                  <c:v>4.8000000000000063E-2</c:v>
                </c:pt>
                <c:pt idx="6">
                  <c:v>5.4000000000000117E-2</c:v>
                </c:pt>
                <c:pt idx="7">
                  <c:v>7.2000000000000092E-2</c:v>
                </c:pt>
                <c:pt idx="8">
                  <c:v>9.0000000000000066E-2</c:v>
                </c:pt>
                <c:pt idx="9">
                  <c:v>0.14600000000000021</c:v>
                </c:pt>
              </c:numCache>
            </c:numRef>
          </c:val>
        </c:ser>
        <c:ser>
          <c:idx val="1"/>
          <c:order val="1"/>
          <c:tx>
            <c:strRef>
              <c:f>Feuil2!$D$3</c:f>
              <c:strCache>
                <c:ptCount val="1"/>
                <c:pt idx="0">
                  <c:v>Observed OHCA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Feuil2!$B$4:$B$13</c:f>
              <c:strCache>
                <c:ptCount val="10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  <c:pt idx="6">
                  <c:v>D7</c:v>
                </c:pt>
                <c:pt idx="7">
                  <c:v>D8</c:v>
                </c:pt>
                <c:pt idx="8">
                  <c:v>D9</c:v>
                </c:pt>
                <c:pt idx="9">
                  <c:v>D10</c:v>
                </c:pt>
              </c:strCache>
            </c:strRef>
          </c:cat>
          <c:val>
            <c:numRef>
              <c:f>Feuil2!$D$4:$D$13</c:f>
              <c:numCache>
                <c:formatCode>0.0%</c:formatCode>
                <c:ptCount val="10"/>
                <c:pt idx="0">
                  <c:v>3.5000000000000052E-2</c:v>
                </c:pt>
                <c:pt idx="1">
                  <c:v>1.7000000000000029E-2</c:v>
                </c:pt>
                <c:pt idx="2">
                  <c:v>1.7000000000000029E-2</c:v>
                </c:pt>
                <c:pt idx="3">
                  <c:v>3.5000000000000052E-2</c:v>
                </c:pt>
                <c:pt idx="4">
                  <c:v>4.2000000000000093E-2</c:v>
                </c:pt>
                <c:pt idx="5">
                  <c:v>4.5000000000000033E-2</c:v>
                </c:pt>
                <c:pt idx="6">
                  <c:v>4.9000000000000113E-2</c:v>
                </c:pt>
                <c:pt idx="7">
                  <c:v>7.4000000000000121E-2</c:v>
                </c:pt>
                <c:pt idx="8">
                  <c:v>0.10400000000000002</c:v>
                </c:pt>
                <c:pt idx="9">
                  <c:v>0.14200000000000004</c:v>
                </c:pt>
              </c:numCache>
            </c:numRef>
          </c:val>
        </c:ser>
        <c:axId val="40190336"/>
        <c:axId val="40191872"/>
      </c:barChart>
      <c:catAx>
        <c:axId val="40190336"/>
        <c:scaling>
          <c:orientation val="minMax"/>
        </c:scaling>
        <c:axPos val="b"/>
        <c:tickLblPos val="nextTo"/>
        <c:crossAx val="40191872"/>
        <c:crosses val="autoZero"/>
        <c:auto val="1"/>
        <c:lblAlgn val="ctr"/>
        <c:lblOffset val="100"/>
      </c:catAx>
      <c:valAx>
        <c:axId val="40191872"/>
        <c:scaling>
          <c:orientation val="minMax"/>
        </c:scaling>
        <c:axPos val="l"/>
        <c:majorGridlines/>
        <c:numFmt formatCode="0%" sourceLinked="0"/>
        <c:tickLblPos val="nextTo"/>
        <c:crossAx val="40190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1585858137518247"/>
          <c:y val="0.13070030887392606"/>
          <c:w val="0.27529073808587085"/>
          <c:h val="0.22156545100174976"/>
        </c:manualLayout>
      </c:layout>
    </c:legend>
    <c:plotVisOnly val="1"/>
  </c:chart>
  <c:txPr>
    <a:bodyPr/>
    <a:lstStyle/>
    <a:p>
      <a:pPr>
        <a:defRPr sz="3200">
          <a:latin typeface="Arial" pitchFamily="34" charset="0"/>
          <a:cs typeface="Arial" pitchFamily="34" charset="0"/>
        </a:defRPr>
      </a:pPr>
      <a:endParaRPr lang="fr-FR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>
                <a:solidFill>
                  <a:schemeClr val="tx1"/>
                </a:solidFill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>
                <a:solidFill>
                  <a:schemeClr val="tx1"/>
                </a:solidFill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>
                <a:solidFill>
                  <a:schemeClr val="tx1"/>
                </a:solidFill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>
                <a:solidFill>
                  <a:schemeClr val="tx1"/>
                </a:solidFill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8A209B7E-6D4D-4124-AA30-1EC564FAE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>
                <a:solidFill>
                  <a:schemeClr val="tx1"/>
                </a:solidFill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>
                <a:solidFill>
                  <a:schemeClr val="tx1"/>
                </a:solidFill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8350" y="744538"/>
            <a:ext cx="52625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>
                <a:solidFill>
                  <a:schemeClr val="tx1"/>
                </a:solidFill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>
                <a:solidFill>
                  <a:schemeClr val="tx1"/>
                </a:solidFill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3EF0D455-C7F8-4CEB-8E66-7FE17CF32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3852863" y="9434513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17" tIns="46109" rIns="92217" bIns="46109" anchor="b"/>
          <a:lstStyle/>
          <a:p>
            <a:pPr algn="r" defTabSz="922338" eaLnBrk="0" hangingPunct="0"/>
            <a:fld id="{9EEC08ED-47BC-43E0-AAD4-FF937E9128ED}" type="slidenum">
              <a:rPr lang="fr-FR" sz="1200">
                <a:solidFill>
                  <a:schemeClr val="tx1"/>
                </a:solidFill>
                <a:latin typeface="Times New Roman" pitchFamily="18" charset="0"/>
              </a:rPr>
              <a:pPr algn="r" defTabSz="922338" eaLnBrk="0" hangingPunct="0"/>
              <a:t>1</a:t>
            </a:fld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2770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768350" y="746125"/>
            <a:ext cx="5262563" cy="3722688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</p:spPr>
        <p:txBody>
          <a:bodyPr lIns="92217" tIns="46109" rIns="92217" bIns="46109"/>
          <a:lstStyle/>
          <a:p>
            <a:endParaRPr lang="fr-FR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9925" y="9405938"/>
            <a:ext cx="36388675" cy="649128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1438" y="17159288"/>
            <a:ext cx="29965650" cy="77374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950" y="1212850"/>
            <a:ext cx="38528625" cy="5046663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9950" y="7065963"/>
            <a:ext cx="38528625" cy="19983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037213" y="1212850"/>
            <a:ext cx="9631362" cy="2583656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9950" y="1212850"/>
            <a:ext cx="28744863" cy="2583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10640" y="9406438"/>
            <a:ext cx="36387246" cy="64905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21279" y="17158652"/>
            <a:ext cx="29965968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3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9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6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2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773F7-B6CF-4845-8BE5-DBBF155BF93E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87E13-8CF1-4451-86AC-42F1FE99784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5F264-3646-4BA0-8A49-ED31A929C8F0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A1C8D-8028-4AEE-9D9A-5AD64142764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81579" y="19457708"/>
            <a:ext cx="36387246" cy="601393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381579" y="12833952"/>
            <a:ext cx="36387246" cy="662374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657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31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5973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63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28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1946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0603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262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71082-1672-4FE9-8855-665DC10EC1EE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D5D24-8A17-448D-9113-C61C6113B12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140426" y="7065334"/>
            <a:ext cx="18907099" cy="1998338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761000" y="7065334"/>
            <a:ext cx="18907099" cy="1998338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4DC7C-FCFC-4E26-B26B-C63B8B9DB623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694B3-2CC1-44AC-89CE-C01C9D5EBE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40426" y="6777950"/>
            <a:ext cx="18914533" cy="282472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571" indent="0">
              <a:buNone/>
              <a:defRPr sz="9100" b="1"/>
            </a:lvl2pPr>
            <a:lvl3pPr marL="4173160" indent="0">
              <a:buNone/>
              <a:defRPr sz="8200" b="1"/>
            </a:lvl3pPr>
            <a:lvl4pPr marL="6259731" indent="0">
              <a:buNone/>
              <a:defRPr sz="7300" b="1"/>
            </a:lvl4pPr>
            <a:lvl5pPr marL="8346307" indent="0">
              <a:buNone/>
              <a:defRPr sz="7300" b="1"/>
            </a:lvl5pPr>
            <a:lvl6pPr marL="10432892" indent="0">
              <a:buNone/>
              <a:defRPr sz="7300" b="1"/>
            </a:lvl6pPr>
            <a:lvl7pPr marL="12519463" indent="0">
              <a:buNone/>
              <a:defRPr sz="7300" b="1"/>
            </a:lvl7pPr>
            <a:lvl8pPr marL="14606038" indent="0">
              <a:buNone/>
              <a:defRPr sz="7300" b="1"/>
            </a:lvl8pPr>
            <a:lvl9pPr marL="16692623" indent="0">
              <a:buNone/>
              <a:defRPr sz="73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40426" y="9602677"/>
            <a:ext cx="18914533" cy="17446034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1746157" y="6777950"/>
            <a:ext cx="18921963" cy="282472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571" indent="0">
              <a:buNone/>
              <a:defRPr sz="9100" b="1"/>
            </a:lvl2pPr>
            <a:lvl3pPr marL="4173160" indent="0">
              <a:buNone/>
              <a:defRPr sz="8200" b="1"/>
            </a:lvl3pPr>
            <a:lvl4pPr marL="6259731" indent="0">
              <a:buNone/>
              <a:defRPr sz="7300" b="1"/>
            </a:lvl4pPr>
            <a:lvl5pPr marL="8346307" indent="0">
              <a:buNone/>
              <a:defRPr sz="7300" b="1"/>
            </a:lvl5pPr>
            <a:lvl6pPr marL="10432892" indent="0">
              <a:buNone/>
              <a:defRPr sz="7300" b="1"/>
            </a:lvl6pPr>
            <a:lvl7pPr marL="12519463" indent="0">
              <a:buNone/>
              <a:defRPr sz="7300" b="1"/>
            </a:lvl7pPr>
            <a:lvl8pPr marL="14606038" indent="0">
              <a:buNone/>
              <a:defRPr sz="7300" b="1"/>
            </a:lvl8pPr>
            <a:lvl9pPr marL="16692623" indent="0">
              <a:buNone/>
              <a:defRPr sz="73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1746157" y="9602677"/>
            <a:ext cx="18921963" cy="17446034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8D39A-824B-4154-8E06-7862890643BC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3B48D-E942-4716-9D46-DCCC9E56A9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EC34B-2C18-46FD-B97F-E3100F6C72FE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5F56B-8D4E-4A11-A74B-9DB127A0715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6B5D5-E4F6-4AFB-9C30-5A215EED4472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D1D8F-11EE-438F-ACC0-FC7375AB361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0428" y="1205591"/>
            <a:ext cx="14083710" cy="513077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36944" y="1205598"/>
            <a:ext cx="23931155" cy="2584312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40428" y="6336367"/>
            <a:ext cx="14083710" cy="20712346"/>
          </a:xfrm>
        </p:spPr>
        <p:txBody>
          <a:bodyPr/>
          <a:lstStyle>
            <a:lvl1pPr marL="0" indent="0">
              <a:buNone/>
              <a:defRPr sz="6400"/>
            </a:lvl1pPr>
            <a:lvl2pPr marL="2086571" indent="0">
              <a:buNone/>
              <a:defRPr sz="5500"/>
            </a:lvl2pPr>
            <a:lvl3pPr marL="4173160" indent="0">
              <a:buNone/>
              <a:defRPr sz="4600"/>
            </a:lvl3pPr>
            <a:lvl4pPr marL="6259731" indent="0">
              <a:buNone/>
              <a:defRPr sz="4100"/>
            </a:lvl4pPr>
            <a:lvl5pPr marL="8346307" indent="0">
              <a:buNone/>
              <a:defRPr sz="4100"/>
            </a:lvl5pPr>
            <a:lvl6pPr marL="10432892" indent="0">
              <a:buNone/>
              <a:defRPr sz="4100"/>
            </a:lvl6pPr>
            <a:lvl7pPr marL="12519463" indent="0">
              <a:buNone/>
              <a:defRPr sz="4100"/>
            </a:lvl7pPr>
            <a:lvl8pPr marL="14606038" indent="0">
              <a:buNone/>
              <a:defRPr sz="4100"/>
            </a:lvl8pPr>
            <a:lvl9pPr marL="16692623" indent="0">
              <a:buNone/>
              <a:defRPr sz="4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BF9CD-3782-421B-99B0-53A26E9F6024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FEAB0-4984-4E66-AB1C-1637C080FBF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950" y="1212850"/>
            <a:ext cx="38528625" cy="5046663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9950" y="7065963"/>
            <a:ext cx="38528625" cy="1998345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0771" y="21195982"/>
            <a:ext cx="25685115" cy="2502306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90771" y="2705572"/>
            <a:ext cx="25685115" cy="18167985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6571" indent="0">
              <a:buNone/>
              <a:defRPr sz="12800"/>
            </a:lvl2pPr>
            <a:lvl3pPr marL="4173160" indent="0">
              <a:buNone/>
              <a:defRPr sz="11000"/>
            </a:lvl3pPr>
            <a:lvl4pPr marL="6259731" indent="0">
              <a:buNone/>
              <a:defRPr sz="9100"/>
            </a:lvl4pPr>
            <a:lvl5pPr marL="8346307" indent="0">
              <a:buNone/>
              <a:defRPr sz="9100"/>
            </a:lvl5pPr>
            <a:lvl6pPr marL="10432892" indent="0">
              <a:buNone/>
              <a:defRPr sz="9100"/>
            </a:lvl6pPr>
            <a:lvl7pPr marL="12519463" indent="0">
              <a:buNone/>
              <a:defRPr sz="9100"/>
            </a:lvl7pPr>
            <a:lvl8pPr marL="14606038" indent="0">
              <a:buNone/>
              <a:defRPr sz="9100"/>
            </a:lvl8pPr>
            <a:lvl9pPr marL="16692623" indent="0">
              <a:buNone/>
              <a:defRPr sz="91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0771" y="23698288"/>
            <a:ext cx="25685115" cy="3553689"/>
          </a:xfrm>
        </p:spPr>
        <p:txBody>
          <a:bodyPr/>
          <a:lstStyle>
            <a:lvl1pPr marL="0" indent="0">
              <a:buNone/>
              <a:defRPr sz="6400"/>
            </a:lvl1pPr>
            <a:lvl2pPr marL="2086571" indent="0">
              <a:buNone/>
              <a:defRPr sz="5500"/>
            </a:lvl2pPr>
            <a:lvl3pPr marL="4173160" indent="0">
              <a:buNone/>
              <a:defRPr sz="4600"/>
            </a:lvl3pPr>
            <a:lvl4pPr marL="6259731" indent="0">
              <a:buNone/>
              <a:defRPr sz="4100"/>
            </a:lvl4pPr>
            <a:lvl5pPr marL="8346307" indent="0">
              <a:buNone/>
              <a:defRPr sz="4100"/>
            </a:lvl5pPr>
            <a:lvl6pPr marL="10432892" indent="0">
              <a:buNone/>
              <a:defRPr sz="4100"/>
            </a:lvl6pPr>
            <a:lvl7pPr marL="12519463" indent="0">
              <a:buNone/>
              <a:defRPr sz="4100"/>
            </a:lvl7pPr>
            <a:lvl8pPr marL="14606038" indent="0">
              <a:buNone/>
              <a:defRPr sz="4100"/>
            </a:lvl8pPr>
            <a:lvl9pPr marL="16692623" indent="0">
              <a:buNone/>
              <a:defRPr sz="4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6C4BF-A775-4703-9B0C-A72C9EF56C6C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16759-3D09-4C0A-A46E-A94D5030437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703BD-FB92-47EE-A748-29D71A67B71A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DA44C-5259-412E-B1D9-95C76291D18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1036181" y="1212605"/>
            <a:ext cx="9631918" cy="2583610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140426" y="1212605"/>
            <a:ext cx="28182279" cy="2583610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0C59C-1149-428C-86E1-6838BE5505C3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14C44-E566-45EA-80A3-B37F927B5A0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950" y="1212850"/>
            <a:ext cx="38528625" cy="50466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139950" y="7065963"/>
            <a:ext cx="38528625" cy="1998345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5736F-23D7-44A9-A7DD-A3E65393592E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7995A-FB42-4532-A284-554338D6FA3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75" y="19457988"/>
            <a:ext cx="36387088" cy="60134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375" y="12833350"/>
            <a:ext cx="36387088" cy="6624638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950" y="1212850"/>
            <a:ext cx="38528625" cy="5046663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9950" y="7065963"/>
            <a:ext cx="19188113" cy="19983450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80463" y="7065963"/>
            <a:ext cx="19188112" cy="19983450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950" y="1212850"/>
            <a:ext cx="38528625" cy="5046663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9950" y="6778625"/>
            <a:ext cx="18915063" cy="2824163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9950" y="9602788"/>
            <a:ext cx="18915063" cy="1744662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5575" y="6778625"/>
            <a:ext cx="18923000" cy="2824163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5575" y="9602788"/>
            <a:ext cx="18923000" cy="1744662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950" y="1212850"/>
            <a:ext cx="38528625" cy="5046663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950" y="1204913"/>
            <a:ext cx="14084300" cy="51308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7013" y="1204913"/>
            <a:ext cx="23931562" cy="25844500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9950" y="6335713"/>
            <a:ext cx="14084300" cy="207137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1525" y="21196300"/>
            <a:ext cx="25684163" cy="25019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91525" y="2705100"/>
            <a:ext cx="25684163" cy="181689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1525" y="23698200"/>
            <a:ext cx="25684163" cy="355441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Text Box 38"/>
          <p:cNvSpPr txBox="1">
            <a:spLocks noChangeArrowheads="1"/>
          </p:cNvSpPr>
          <p:nvPr/>
        </p:nvSpPr>
        <p:spPr bwMode="auto">
          <a:xfrm>
            <a:off x="14565313" y="5676900"/>
            <a:ext cx="1366202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73993" tIns="86996" rIns="173993" bIns="86996">
            <a:spAutoFit/>
          </a:bodyPr>
          <a:lstStyle>
            <a:lvl1pPr defTabSz="4175125" eaLnBrk="0" hangingPunct="0"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defTabSz="4175125" eaLnBrk="0" hangingPunct="0"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nl-NL" sz="5500" smtClean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sz="12400" b="1">
          <a:solidFill>
            <a:schemeClr val="bg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sz="124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sz="124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sz="124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sz="124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12400" b="1">
          <a:solidFill>
            <a:schemeClr val="bg1"/>
          </a:solidFill>
          <a:latin typeface="Arial" pitchFamily="-65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12400" b="1">
          <a:solidFill>
            <a:schemeClr val="bg1"/>
          </a:solidFill>
          <a:latin typeface="Arial" pitchFamily="-65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12400" b="1">
          <a:solidFill>
            <a:schemeClr val="bg1"/>
          </a:solidFill>
          <a:latin typeface="Arial" pitchFamily="-65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12400" b="1">
          <a:solidFill>
            <a:schemeClr val="bg1"/>
          </a:solidFill>
          <a:latin typeface="Arial" pitchFamily="-65" charset="0"/>
        </a:defRPr>
      </a:lvl9pPr>
    </p:titleStyle>
    <p:bodyStyle>
      <a:lvl1pPr marL="1565275" indent="-1565275" algn="l" defTabSz="4175125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3392488" indent="-1304925" algn="l" defTabSz="4175125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5221288" indent="-1046163" algn="l" defTabSz="4175125" rtl="0" eaLnBrk="0" fontAlgn="base" hangingPunct="0">
        <a:spcBef>
          <a:spcPct val="20000"/>
        </a:spcBef>
        <a:spcAft>
          <a:spcPct val="0"/>
        </a:spcAft>
        <a:buChar char="•"/>
        <a:defRPr sz="59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7308850" indent="-1042988" algn="l" defTabSz="4175125" rtl="0" eaLnBrk="0" fontAlgn="base" hangingPunct="0">
        <a:spcBef>
          <a:spcPct val="20000"/>
        </a:spcBef>
        <a:spcAft>
          <a:spcPct val="0"/>
        </a:spcAft>
        <a:buChar char="–"/>
        <a:defRPr sz="46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9396413" indent="-1042988" algn="l" defTabSz="4175125" rtl="0" eaLnBrk="0" fontAlgn="base" hangingPunct="0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9853613" indent="-1042988" algn="l" defTabSz="4175125" rtl="0" fontAlgn="base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  <a:ea typeface="ＭＳ Ｐゴシック" pitchFamily="-65" charset="-128"/>
        </a:defRPr>
      </a:lvl6pPr>
      <a:lvl7pPr marL="10310813" indent="-1042988" algn="l" defTabSz="4175125" rtl="0" fontAlgn="base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  <a:ea typeface="ＭＳ Ｐゴシック" pitchFamily="-65" charset="-128"/>
        </a:defRPr>
      </a:lvl7pPr>
      <a:lvl8pPr marL="10768013" indent="-1042988" algn="l" defTabSz="4175125" rtl="0" fontAlgn="base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  <a:ea typeface="ＭＳ Ｐゴシック" pitchFamily="-65" charset="-128"/>
        </a:defRPr>
      </a:lvl8pPr>
      <a:lvl9pPr marL="11225213" indent="-1042988" algn="l" defTabSz="4175125" rtl="0" fontAlgn="base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139950" y="1212850"/>
            <a:ext cx="38528625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314" tIns="208657" rIns="417314" bIns="2086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331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2139950" y="7065963"/>
            <a:ext cx="38528625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314" tIns="208657" rIns="417314" bIns="208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139950" y="28065413"/>
            <a:ext cx="9988550" cy="1611312"/>
          </a:xfrm>
          <a:prstGeom prst="rect">
            <a:avLst/>
          </a:prstGeom>
        </p:spPr>
        <p:txBody>
          <a:bodyPr vert="horz" lIns="417314" tIns="208657" rIns="417314" bIns="20865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B79E23D-C641-4D8C-9D3A-70EC72533770}" type="datetimeFigureOut">
              <a:rPr lang="fr-FR"/>
              <a:pPr>
                <a:defRPr/>
              </a:pPr>
              <a:t>12/09/2011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4625638" y="28065413"/>
            <a:ext cx="13557250" cy="1611312"/>
          </a:xfrm>
          <a:prstGeom prst="rect">
            <a:avLst/>
          </a:prstGeom>
        </p:spPr>
        <p:txBody>
          <a:bodyPr vert="horz" lIns="417314" tIns="208657" rIns="417314" bIns="20865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0680025" y="28065413"/>
            <a:ext cx="9988550" cy="1611312"/>
          </a:xfrm>
          <a:prstGeom prst="rect">
            <a:avLst/>
          </a:prstGeom>
        </p:spPr>
        <p:txBody>
          <a:bodyPr vert="horz" lIns="417314" tIns="208657" rIns="417314" bIns="20865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32A9805C-B1C0-4495-ADF8-4D4D0D70892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14565313" y="5676900"/>
            <a:ext cx="1366202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73993" tIns="86996" rIns="173993" bIns="86996">
            <a:spAutoFit/>
          </a:bodyPr>
          <a:lstStyle>
            <a:lvl1pPr defTabSz="4175125" eaLnBrk="0" hangingPunct="0"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defTabSz="4175125" eaLnBrk="0" hangingPunct="0"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200">
                <a:solidFill>
                  <a:schemeClr val="tx2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nl-NL" sz="5500" smtClean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  <p:sldLayoutId id="2147483672" r:id="rId12"/>
  </p:sldLayoutIdLst>
  <p:txStyles>
    <p:titleStyle>
      <a:lvl1pPr algn="ctr" defTabSz="4171950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4572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3688" indent="-1563688" algn="l" defTabSz="4171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89313" indent="-1303338" algn="l" defTabSz="4171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4938" indent="-1042988" algn="l" defTabSz="4171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2500" indent="-1042988" algn="l" defTabSz="4171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88475" indent="-1042988" algn="l" defTabSz="4171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6177" indent="-1043286" algn="l" defTabSz="417316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2748" indent="-1043286" algn="l" defTabSz="417316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49337" indent="-1043286" algn="l" defTabSz="417316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5908" indent="-1043286" algn="l" defTabSz="4173160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571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3160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9731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6307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2892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9463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6038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2623" algn="l" defTabSz="417316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7"/>
          <p:cNvSpPr txBox="1">
            <a:spLocks noChangeArrowheads="1"/>
          </p:cNvSpPr>
          <p:nvPr/>
        </p:nvSpPr>
        <p:spPr bwMode="auto">
          <a:xfrm>
            <a:off x="13046075" y="5259388"/>
            <a:ext cx="1243647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8628" tIns="199314" rIns="398628" bIns="199314">
            <a:spAutoFit/>
          </a:bodyPr>
          <a:lstStyle/>
          <a:p>
            <a:pPr defTabSz="3986213" eaLnBrk="0" hangingPunct="0"/>
            <a:r>
              <a:rPr lang="fr-FR" sz="4800" b="1">
                <a:solidFill>
                  <a:schemeClr val="tx1"/>
                </a:solidFill>
              </a:rPr>
              <a:t>RESULTS</a:t>
            </a:r>
            <a:r>
              <a:rPr lang="fr-FR" sz="5300" b="1">
                <a:solidFill>
                  <a:schemeClr val="tx1"/>
                </a:solidFill>
              </a:rPr>
              <a:t>:</a:t>
            </a:r>
          </a:p>
          <a:p>
            <a:pPr defTabSz="3986213" eaLnBrk="0" hangingPunct="0"/>
            <a:endParaRPr lang="fr-FR" sz="5300" b="1">
              <a:solidFill>
                <a:schemeClr val="tx1"/>
              </a:solidFill>
            </a:endParaRPr>
          </a:p>
        </p:txBody>
      </p:sp>
      <p:sp>
        <p:nvSpPr>
          <p:cNvPr id="31746" name="Text Box 8"/>
          <p:cNvSpPr txBox="1">
            <a:spLocks noChangeArrowheads="1"/>
          </p:cNvSpPr>
          <p:nvPr/>
        </p:nvSpPr>
        <p:spPr bwMode="auto">
          <a:xfrm>
            <a:off x="1798638" y="16925925"/>
            <a:ext cx="9604375" cy="1259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8628" tIns="199314" rIns="398628" bIns="199314">
            <a:spAutoFit/>
          </a:bodyPr>
          <a:lstStyle/>
          <a:p>
            <a:pPr algn="just" defTabSz="3986213" eaLnBrk="0" hangingPunct="0">
              <a:lnSpc>
                <a:spcPct val="110000"/>
              </a:lnSpc>
            </a:pPr>
            <a:r>
              <a:rPr lang="en-GB" altLang="zh-CN" sz="4800" b="1">
                <a:solidFill>
                  <a:srgbClr val="000000"/>
                </a:solidFill>
                <a:ea typeface="SimSun"/>
                <a:cs typeface="SimSun"/>
              </a:rPr>
              <a:t>METHODS:</a:t>
            </a:r>
          </a:p>
          <a:p>
            <a:pPr algn="just" defTabSz="3986213" eaLnBrk="0" hangingPunct="0">
              <a:lnSpc>
                <a:spcPct val="110000"/>
              </a:lnSpc>
              <a:buFont typeface="Wingdings" pitchFamily="2" charset="2"/>
              <a:buChar char="Ø"/>
            </a:pPr>
            <a:r>
              <a:rPr lang="en-GB" altLang="zh-CN" sz="3200">
                <a:solidFill>
                  <a:schemeClr val="tx1"/>
                </a:solidFill>
                <a:ea typeface="SimSun"/>
                <a:cs typeface="Arial" charset="0"/>
              </a:rPr>
              <a:t> </a:t>
            </a:r>
            <a:r>
              <a:rPr lang="en-US" sz="3200">
                <a:solidFill>
                  <a:schemeClr val="tx1"/>
                </a:solidFill>
                <a:cs typeface="Arial" charset="0"/>
              </a:rPr>
              <a:t>The e-MUST registry includes all out-of-hospital STEMI, attended by a mobile intensive care unit, in the great Paris area (France). With an area of 12.012 km</a:t>
            </a:r>
            <a:r>
              <a:rPr lang="en-US" sz="3200" baseline="30000">
                <a:solidFill>
                  <a:schemeClr val="tx1"/>
                </a:solidFill>
                <a:cs typeface="Arial" charset="0"/>
              </a:rPr>
              <a:t>2</a:t>
            </a:r>
            <a:r>
              <a:rPr lang="en-US" sz="3200">
                <a:solidFill>
                  <a:schemeClr val="tx1"/>
                </a:solidFill>
                <a:cs typeface="Arial" charset="0"/>
              </a:rPr>
              <a:t>, this region represents only 2% of the country’s surface, but at the date of the 1</a:t>
            </a:r>
            <a:r>
              <a:rPr lang="en-US" sz="3200" baseline="30000">
                <a:solidFill>
                  <a:schemeClr val="tx1"/>
                </a:solidFill>
                <a:cs typeface="Arial" charset="0"/>
              </a:rPr>
              <a:t>st</a:t>
            </a:r>
            <a:r>
              <a:rPr lang="en-US" sz="3200">
                <a:solidFill>
                  <a:schemeClr val="tx1"/>
                </a:solidFill>
                <a:cs typeface="Arial" charset="0"/>
              </a:rPr>
              <a:t> January 2007, 11.598.800 inhabitants lived here, representing near to 20% of the French population.</a:t>
            </a:r>
          </a:p>
          <a:p>
            <a:pPr algn="just" defTabSz="3986213" eaLnBrk="0" hangingPunct="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200">
                <a:solidFill>
                  <a:schemeClr val="tx1"/>
                </a:solidFill>
                <a:cs typeface="Arial" charset="0"/>
              </a:rPr>
              <a:t> Clinical characteristics and therapeutic strategies were collected for all patients included.</a:t>
            </a:r>
          </a:p>
          <a:p>
            <a:pPr algn="just" defTabSz="3986213" eaLnBrk="0" hangingPunct="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200">
                <a:solidFill>
                  <a:schemeClr val="tx1"/>
                </a:solidFill>
                <a:cs typeface="Arial" charset="0"/>
              </a:rPr>
              <a:t> Two thirds of the cohort was randomly selected to identify independent predictors of OHCA and to build a risk score using logistic regression (derivation sample).</a:t>
            </a:r>
          </a:p>
          <a:p>
            <a:pPr algn="just" defTabSz="3986213" eaLnBrk="0" hangingPunct="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200">
                <a:solidFill>
                  <a:schemeClr val="tx1"/>
                </a:solidFill>
                <a:cs typeface="Arial" charset="0"/>
              </a:rPr>
              <a:t> This score was validated in the remaining third of the cohort (validation sample) where calibration and discrimination were evaluated using Hosmer-Lemeshow goodness-of-fit test and the area under the receiving operative curve respectively.  </a:t>
            </a:r>
          </a:p>
        </p:txBody>
      </p:sp>
      <p:sp>
        <p:nvSpPr>
          <p:cNvPr id="31747" name="Text Box 9"/>
          <p:cNvSpPr txBox="1">
            <a:spLocks noChangeArrowheads="1"/>
          </p:cNvSpPr>
          <p:nvPr/>
        </p:nvSpPr>
        <p:spPr bwMode="auto">
          <a:xfrm>
            <a:off x="1674813" y="5497513"/>
            <a:ext cx="9907587" cy="841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8628" tIns="199314" rIns="398628" bIns="199314">
            <a:spAutoFit/>
          </a:bodyPr>
          <a:lstStyle/>
          <a:p>
            <a:pPr algn="just" defTabSz="3986213" eaLnBrk="0" hangingPunct="0">
              <a:lnSpc>
                <a:spcPct val="105000"/>
              </a:lnSpc>
            </a:pPr>
            <a:r>
              <a:rPr lang="fr-FR" sz="4800" b="1">
                <a:solidFill>
                  <a:schemeClr val="tx1"/>
                </a:solidFill>
                <a:cs typeface="Arial" charset="0"/>
              </a:rPr>
              <a:t>CONTEXT</a:t>
            </a:r>
            <a:r>
              <a:rPr lang="fr-FR" sz="3200" b="1">
                <a:solidFill>
                  <a:schemeClr val="tx1"/>
                </a:solidFill>
                <a:cs typeface="Arial" charset="0"/>
              </a:rPr>
              <a:t> :</a:t>
            </a:r>
          </a:p>
          <a:p>
            <a:pPr algn="just" defTabSz="3986213" eaLnBrk="0" hangingPunct="0">
              <a:lnSpc>
                <a:spcPct val="105000"/>
              </a:lnSpc>
              <a:buFont typeface="Wingdings" pitchFamily="2" charset="2"/>
              <a:buChar char="Ø"/>
            </a:pPr>
            <a:r>
              <a:rPr lang="en-US" sz="3200">
                <a:solidFill>
                  <a:schemeClr val="tx1"/>
                </a:solidFill>
                <a:cs typeface="Arial" charset="0"/>
              </a:rPr>
              <a:t> At the acute phase of STEMI, some patients are at high risk of sudden death, mainly due to ischemic arrhythmia.</a:t>
            </a:r>
          </a:p>
          <a:p>
            <a:pPr algn="just" defTabSz="3986213" eaLnBrk="0" hangingPunct="0">
              <a:lnSpc>
                <a:spcPct val="105000"/>
              </a:lnSpc>
              <a:buFont typeface="Wingdings" pitchFamily="2" charset="2"/>
              <a:buChar char="Ø"/>
            </a:pPr>
            <a:r>
              <a:rPr lang="en-US" sz="3200">
                <a:solidFill>
                  <a:schemeClr val="tx1"/>
                </a:solidFill>
                <a:cs typeface="Arial" charset="0"/>
              </a:rPr>
              <a:t> The prognosis of these patients is often very bad, except when resuscitation care are provided promptly.</a:t>
            </a:r>
          </a:p>
          <a:p>
            <a:pPr algn="just" defTabSz="3986213" eaLnBrk="0" hangingPunct="0">
              <a:lnSpc>
                <a:spcPct val="105000"/>
              </a:lnSpc>
              <a:buFont typeface="Wingdings" pitchFamily="2" charset="2"/>
              <a:buChar char="Ø"/>
            </a:pPr>
            <a:r>
              <a:rPr lang="en-US" sz="3200">
                <a:solidFill>
                  <a:schemeClr val="tx1"/>
                </a:solidFill>
                <a:cs typeface="Arial" charset="0"/>
              </a:rPr>
              <a:t>Identification of Out-of-hospital cardiac arrest (OHCA) high risk patients in the early phase of STEMI is a challenge and has strong implications for their prognosis.</a:t>
            </a:r>
          </a:p>
          <a:p>
            <a:pPr algn="just" defTabSz="3986213" eaLnBrk="0" hangingPunct="0">
              <a:lnSpc>
                <a:spcPct val="105000"/>
              </a:lnSpc>
              <a:buFont typeface="Wingdings" pitchFamily="2" charset="2"/>
              <a:buChar char="Ø"/>
            </a:pPr>
            <a:r>
              <a:rPr lang="en-US" sz="3200">
                <a:solidFill>
                  <a:schemeClr val="tx1"/>
                </a:solidFill>
                <a:cs typeface="Arial" charset="0"/>
              </a:rPr>
              <a:t> Predictors of OHCA in this setting have been studied sparingly.</a:t>
            </a:r>
          </a:p>
          <a:p>
            <a:pPr algn="just" defTabSz="3986213" eaLnBrk="0" hangingPunct="0">
              <a:lnSpc>
                <a:spcPct val="105000"/>
              </a:lnSpc>
            </a:pPr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/>
            </a:r>
            <a:br>
              <a:rPr lang="en-US" sz="3200">
                <a:solidFill>
                  <a:schemeClr val="tx1"/>
                </a:solidFill>
                <a:latin typeface="Times New Roman" pitchFamily="18" charset="0"/>
                <a:cs typeface="Arial" charset="0"/>
              </a:rPr>
            </a:br>
            <a:endParaRPr lang="fr-FR" sz="32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1748" name="Rectangle 10"/>
          <p:cNvSpPr>
            <a:spLocks noChangeArrowheads="1"/>
          </p:cNvSpPr>
          <p:nvPr/>
        </p:nvSpPr>
        <p:spPr bwMode="auto">
          <a:xfrm>
            <a:off x="466725" y="13022263"/>
            <a:ext cx="1276350" cy="3248025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 w="317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fr-FR" sz="23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749" name="Text Box 11"/>
          <p:cNvSpPr txBox="1">
            <a:spLocks noChangeArrowheads="1"/>
          </p:cNvSpPr>
          <p:nvPr/>
        </p:nvSpPr>
        <p:spPr bwMode="auto">
          <a:xfrm>
            <a:off x="29933900" y="23298150"/>
            <a:ext cx="12225338" cy="6235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98628" tIns="199314" rIns="398628" bIns="199314">
            <a:spAutoFit/>
          </a:bodyPr>
          <a:lstStyle/>
          <a:p>
            <a:pPr defTabSz="3986213" eaLnBrk="0" hangingPunct="0">
              <a:lnSpc>
                <a:spcPct val="105000"/>
              </a:lnSpc>
            </a:pPr>
            <a:r>
              <a:rPr lang="fr-FR" sz="4800" b="1">
                <a:solidFill>
                  <a:schemeClr val="tx1"/>
                </a:solidFill>
              </a:rPr>
              <a:t>CONCLUSION</a:t>
            </a:r>
            <a:r>
              <a:rPr lang="fr-FR" sz="5300" b="1">
                <a:solidFill>
                  <a:schemeClr val="tx1"/>
                </a:solidFill>
              </a:rPr>
              <a:t>: </a:t>
            </a:r>
            <a:endParaRPr lang="fr-FR" sz="5300" b="1">
              <a:solidFill>
                <a:schemeClr val="accent2"/>
              </a:solidFill>
            </a:endParaRPr>
          </a:p>
          <a:p>
            <a:pPr defTabSz="3986213" eaLnBrk="0" hangingPunct="0">
              <a:lnSpc>
                <a:spcPct val="105000"/>
              </a:lnSpc>
            </a:pPr>
            <a:r>
              <a:rPr lang="en-GB" altLang="zh-CN" sz="2000">
                <a:solidFill>
                  <a:schemeClr val="tx1"/>
                </a:solidFill>
                <a:ea typeface="SimSun"/>
                <a:cs typeface="Arial" charset="0"/>
              </a:rPr>
              <a:t> </a:t>
            </a:r>
          </a:p>
          <a:p>
            <a:pPr defTabSz="3986213" eaLnBrk="0" hangingPunct="0">
              <a:lnSpc>
                <a:spcPct val="105000"/>
              </a:lnSpc>
              <a:buFont typeface="Wingdings" pitchFamily="2" charset="2"/>
              <a:buChar char="Ø"/>
            </a:pPr>
            <a:r>
              <a:rPr lang="en-US" sz="3200">
                <a:solidFill>
                  <a:schemeClr val="tx1"/>
                </a:solidFill>
                <a:cs typeface="Arial" charset="0"/>
              </a:rPr>
              <a:t>In the acute phase STEMI, younger age, heart failure, infarction in the anterior section and shorter delay between chest pain onset and first medical contact are independent predictors of OHCA. </a:t>
            </a:r>
          </a:p>
          <a:p>
            <a:pPr defTabSz="3986213" eaLnBrk="0" hangingPunct="0">
              <a:lnSpc>
                <a:spcPct val="105000"/>
              </a:lnSpc>
              <a:buFont typeface="Wingdings" pitchFamily="2" charset="2"/>
              <a:buChar char="Ø"/>
            </a:pPr>
            <a:r>
              <a:rPr lang="en-US" sz="3200">
                <a:solidFill>
                  <a:schemeClr val="tx1"/>
                </a:solidFill>
                <a:cs typeface="Arial" charset="0"/>
              </a:rPr>
              <a:t> These variables should be routinely collected  during the call in order to identify patients at high risk of OHCA and to adapt rescue strategy.</a:t>
            </a:r>
          </a:p>
          <a:p>
            <a:pPr defTabSz="3986213" eaLnBrk="0" hangingPunct="0">
              <a:lnSpc>
                <a:spcPct val="105000"/>
              </a:lnSpc>
              <a:buFont typeface="Wingdings" pitchFamily="2" charset="2"/>
              <a:buChar char="Ø"/>
            </a:pPr>
            <a:r>
              <a:rPr lang="en-US" sz="3200">
                <a:solidFill>
                  <a:schemeClr val="tx1"/>
                </a:solidFill>
                <a:cs typeface="Arial" charset="0"/>
              </a:rPr>
              <a:t> In the future we plan to refine </a:t>
            </a:r>
            <a:r>
              <a:rPr lang="en-GB" sz="3200">
                <a:solidFill>
                  <a:schemeClr val="tx1"/>
                </a:solidFill>
                <a:cs typeface="Arial" charset="0"/>
              </a:rPr>
              <a:t>this analysis by including baseline risk variables.</a:t>
            </a:r>
            <a:endParaRPr lang="en-US" sz="32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1750" name="Rectangle 21"/>
          <p:cNvSpPr>
            <a:spLocks noChangeArrowheads="1"/>
          </p:cNvSpPr>
          <p:nvPr/>
        </p:nvSpPr>
        <p:spPr bwMode="auto">
          <a:xfrm>
            <a:off x="11612563" y="5583238"/>
            <a:ext cx="1281112" cy="2430780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 w="317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fr-FR" sz="23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751" name="Rectangle 30"/>
          <p:cNvSpPr>
            <a:spLocks noChangeArrowheads="1"/>
          </p:cNvSpPr>
          <p:nvPr/>
        </p:nvSpPr>
        <p:spPr bwMode="auto">
          <a:xfrm>
            <a:off x="465138" y="5584825"/>
            <a:ext cx="1274762" cy="6873875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 w="317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fr-FR" sz="23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752" name="Line 820"/>
          <p:cNvSpPr>
            <a:spLocks noChangeShapeType="1"/>
          </p:cNvSpPr>
          <p:nvPr/>
        </p:nvSpPr>
        <p:spPr bwMode="auto">
          <a:xfrm>
            <a:off x="3408363" y="8267700"/>
            <a:ext cx="4522787" cy="635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14000" tIns="208800" rIns="414000" bIns="208800" anchor="ctr"/>
          <a:lstStyle/>
          <a:p>
            <a:endParaRPr lang="fr-FR"/>
          </a:p>
        </p:txBody>
      </p:sp>
      <p:sp>
        <p:nvSpPr>
          <p:cNvPr id="31753" name="Line 823"/>
          <p:cNvSpPr>
            <a:spLocks noChangeShapeType="1"/>
          </p:cNvSpPr>
          <p:nvPr/>
        </p:nvSpPr>
        <p:spPr bwMode="auto">
          <a:xfrm>
            <a:off x="3440113" y="9677400"/>
            <a:ext cx="4618037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lIns="414000" tIns="208800" rIns="414000" bIns="208800" anchor="ctr"/>
          <a:lstStyle/>
          <a:p>
            <a:endParaRPr lang="fr-FR"/>
          </a:p>
        </p:txBody>
      </p:sp>
      <p:sp>
        <p:nvSpPr>
          <p:cNvPr id="31754" name="Rectangle 824"/>
          <p:cNvSpPr>
            <a:spLocks noChangeArrowheads="1"/>
          </p:cNvSpPr>
          <p:nvPr/>
        </p:nvSpPr>
        <p:spPr bwMode="auto">
          <a:xfrm>
            <a:off x="2994025" y="8299450"/>
            <a:ext cx="9205913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46932" tIns="174974" rIns="346932" bIns="174974" anchor="ctr"/>
          <a:lstStyle/>
          <a:p>
            <a:pPr algn="ctr" defTabSz="876300" eaLnBrk="0" hangingPunct="0"/>
            <a:endParaRPr lang="fr-FR" sz="23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755" name="Text Box 856"/>
          <p:cNvSpPr txBox="1">
            <a:spLocks noChangeArrowheads="1"/>
          </p:cNvSpPr>
          <p:nvPr/>
        </p:nvSpPr>
        <p:spPr bwMode="auto">
          <a:xfrm>
            <a:off x="1941513" y="13227050"/>
            <a:ext cx="9513887" cy="2728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46932" tIns="174974" rIns="346932" bIns="174974">
            <a:spAutoFit/>
          </a:bodyPr>
          <a:lstStyle/>
          <a:p>
            <a:pPr algn="just" defTabSz="876300" eaLnBrk="0" hangingPunct="0">
              <a:lnSpc>
                <a:spcPct val="105000"/>
              </a:lnSpc>
            </a:pPr>
            <a:r>
              <a:rPr lang="fr-FR" sz="4800" b="1">
                <a:solidFill>
                  <a:schemeClr val="tx1"/>
                </a:solidFill>
                <a:cs typeface="Arial" charset="0"/>
              </a:rPr>
              <a:t>PURPOSE :</a:t>
            </a:r>
            <a:r>
              <a:rPr lang="en-US" sz="4800">
                <a:solidFill>
                  <a:schemeClr val="tx1"/>
                </a:solidFill>
                <a:cs typeface="Arial" charset="0"/>
              </a:rPr>
              <a:t> </a:t>
            </a:r>
          </a:p>
          <a:p>
            <a:pPr algn="just" defTabSz="876300" eaLnBrk="0" hangingPunct="0">
              <a:buFont typeface="Wingdings" pitchFamily="2" charset="2"/>
              <a:buChar char="Ø"/>
            </a:pPr>
            <a:r>
              <a:rPr lang="en-US" sz="3600">
                <a:solidFill>
                  <a:schemeClr val="tx1"/>
                </a:solidFill>
                <a:cs typeface="Arial" charset="0"/>
              </a:rPr>
              <a:t> </a:t>
            </a:r>
            <a:r>
              <a:rPr lang="en-GB" sz="3200">
                <a:solidFill>
                  <a:schemeClr val="tx1"/>
                </a:solidFill>
                <a:cs typeface="Arial" charset="0"/>
              </a:rPr>
              <a:t>The aim of our study was to assess predictive factors of an OHCA </a:t>
            </a:r>
            <a:r>
              <a:rPr lang="en-US" sz="3200">
                <a:solidFill>
                  <a:schemeClr val="tx1"/>
                </a:solidFill>
                <a:cs typeface="Arial" charset="0"/>
              </a:rPr>
              <a:t>in the acute phase of STEMI, and create a </a:t>
            </a:r>
            <a:r>
              <a:rPr lang="en-GB" sz="3200">
                <a:solidFill>
                  <a:schemeClr val="tx1"/>
                </a:solidFill>
                <a:cs typeface="Arial" charset="0"/>
              </a:rPr>
              <a:t>risk score of this event</a:t>
            </a:r>
            <a:r>
              <a:rPr lang="en-GB" sz="3600">
                <a:solidFill>
                  <a:schemeClr val="tx1"/>
                </a:solidFill>
                <a:cs typeface="Arial" charset="0"/>
              </a:rPr>
              <a:t>.</a:t>
            </a:r>
            <a:endParaRPr lang="en-US" sz="36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1756" name="Text Box 348"/>
          <p:cNvSpPr txBox="1">
            <a:spLocks noChangeArrowheads="1"/>
          </p:cNvSpPr>
          <p:nvPr/>
        </p:nvSpPr>
        <p:spPr bwMode="auto">
          <a:xfrm>
            <a:off x="3810000" y="0"/>
            <a:ext cx="34823400" cy="5019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98628" tIns="199314" rIns="398628" bIns="199314">
            <a:spAutoFit/>
          </a:bodyPr>
          <a:lstStyle/>
          <a:p>
            <a:pPr algn="ctr" eaLnBrk="0" hangingPunct="0"/>
            <a:r>
              <a:rPr lang="en-US" sz="6000" b="1">
                <a:solidFill>
                  <a:schemeClr val="tx1"/>
                </a:solidFill>
                <a:cs typeface="Arial" charset="0"/>
              </a:rPr>
              <a:t>Risk factors for out-of-hospital cardiac arrest in the acute phase STEMI. The e-MUST registry</a:t>
            </a:r>
          </a:p>
          <a:p>
            <a:pPr algn="ctr" eaLnBrk="0" hangingPunct="0"/>
            <a:endParaRPr lang="en-US" sz="6000" b="1">
              <a:solidFill>
                <a:schemeClr val="tx1"/>
              </a:solidFill>
              <a:cs typeface="Arial" charset="0"/>
            </a:endParaRPr>
          </a:p>
          <a:p>
            <a:pPr algn="ctr" eaLnBrk="0" hangingPunct="0"/>
            <a:endParaRPr lang="en-US" sz="6000" b="1">
              <a:solidFill>
                <a:schemeClr val="tx1"/>
              </a:solidFill>
              <a:cs typeface="Arial" charset="0"/>
            </a:endParaRPr>
          </a:p>
          <a:p>
            <a:pPr algn="ctr" eaLnBrk="0" hangingPunct="0"/>
            <a:endParaRPr lang="en-US" sz="6000" b="1">
              <a:solidFill>
                <a:schemeClr val="tx1"/>
              </a:solidFill>
              <a:cs typeface="Arial" charset="0"/>
            </a:endParaRPr>
          </a:p>
          <a:p>
            <a:pPr algn="ctr" eaLnBrk="0" hangingPunct="0"/>
            <a:endParaRPr lang="en-US" sz="6000" b="1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1757" name="Rectangle 354"/>
          <p:cNvSpPr>
            <a:spLocks noChangeArrowheads="1"/>
          </p:cNvSpPr>
          <p:nvPr/>
        </p:nvSpPr>
        <p:spPr bwMode="auto">
          <a:xfrm>
            <a:off x="28086050" y="23144163"/>
            <a:ext cx="1533525" cy="6710362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 w="317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fr-FR" sz="230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31758" name="Picture 1066" descr="logofrana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325" y="693738"/>
            <a:ext cx="3687763" cy="334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2" name="Rectangle 1095"/>
          <p:cNvSpPr>
            <a:spLocks noChangeArrowheads="1"/>
          </p:cNvSpPr>
          <p:nvPr/>
        </p:nvSpPr>
        <p:spPr bwMode="auto">
          <a:xfrm>
            <a:off x="3305175" y="1193800"/>
            <a:ext cx="35642550" cy="386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4000" tIns="208800" rIns="414000" bIns="208800" anchor="ctr">
            <a:spAutoFit/>
          </a:bodyPr>
          <a:lstStyle/>
          <a:p>
            <a:pPr algn="ctr" eaLnBrk="0" hangingPunct="0">
              <a:defRPr/>
            </a:pPr>
            <a:r>
              <a:rPr lang="en-US" sz="4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O. Giovannetti</a:t>
            </a:r>
            <a:r>
              <a:rPr lang="en-US" sz="4400" baseline="300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1</a:t>
            </a:r>
            <a:r>
              <a:rPr lang="en-US" sz="4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S. Escolano</a:t>
            </a:r>
            <a:r>
              <a:rPr lang="en-US" sz="4400" baseline="300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en-US" sz="4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JP. Empana</a:t>
            </a:r>
            <a:r>
              <a:rPr lang="en-US" sz="4400" baseline="300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en-US" sz="4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S. Bataille</a:t>
            </a:r>
            <a:r>
              <a:rPr lang="en-US" sz="4400" baseline="300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lang="en-US" sz="4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C. Caussin</a:t>
            </a:r>
            <a:r>
              <a:rPr lang="en-US" sz="4400" baseline="300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lang="en-US" sz="4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H. Benamer</a:t>
            </a:r>
            <a:r>
              <a:rPr lang="en-US" sz="4400" baseline="300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en-US" sz="4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MC. Perier</a:t>
            </a:r>
            <a:r>
              <a:rPr lang="en-US" sz="4400" baseline="300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en-US" sz="4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A. Cariou</a:t>
            </a:r>
            <a:r>
              <a:rPr lang="en-US" sz="4400" baseline="300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6</a:t>
            </a:r>
            <a:r>
              <a:rPr lang="en-US" sz="4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X. Jouven</a:t>
            </a:r>
            <a:r>
              <a:rPr lang="en-US" sz="4400" baseline="300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en-US" sz="4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Y. Lambert</a:t>
            </a:r>
            <a:r>
              <a:rPr lang="en-US" sz="4400" baseline="300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7</a:t>
            </a:r>
            <a:r>
              <a:rPr lang="en-US" sz="4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742950" indent="-742950" algn="ctr" eaLnBrk="0" hangingPunct="0">
              <a:defRPr/>
            </a:pP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(1)Tours Regional University Hospital, Hospital Trousseau, Department of Emergency, Tours, France </a:t>
            </a:r>
          </a:p>
          <a:p>
            <a:pPr marL="742950" indent="-742950" algn="ctr" eaLnBrk="0" hangingPunct="0">
              <a:defRPr/>
            </a:pP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(2) </a:t>
            </a:r>
            <a:r>
              <a:rPr lang="en-US" sz="3600" dirty="0" err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Inserm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U970 - Paris Cardiovascular Research Center (PARCC), Cardiovascular Epidemiology-Sudden Death, Paris, France</a:t>
            </a:r>
          </a:p>
          <a:p>
            <a:pPr marL="742950" indent="-742950" algn="ctr" eaLnBrk="0" hangingPunct="0">
              <a:defRPr/>
            </a:pP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(3) Paris Region Agency of </a:t>
            </a:r>
            <a:r>
              <a:rPr lang="en-US" sz="3600" dirty="0" err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Hospitalisation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Paris, France </a:t>
            </a:r>
          </a:p>
          <a:p>
            <a:pPr marL="742950" indent="-742950" algn="ctr" eaLnBrk="0" hangingPunct="0">
              <a:defRPr/>
            </a:pP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(4) Marie </a:t>
            </a:r>
            <a:r>
              <a:rPr lang="en-US" sz="3600" dirty="0" err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Lannelongue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Hospital, Cardiology Department, Paris, France (5) European Hospital of Paris La </a:t>
            </a:r>
            <a:r>
              <a:rPr lang="en-US" sz="3600" dirty="0" err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Roseraie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Cardiology Department, Paris, France  </a:t>
            </a:r>
          </a:p>
          <a:p>
            <a:pPr marL="742950" indent="-742950" algn="ctr" eaLnBrk="0" hangingPunct="0">
              <a:defRPr/>
            </a:pP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(6) APHP University Hospital Cochin, Medical </a:t>
            </a:r>
            <a:r>
              <a:rPr lang="en-US" sz="3600" dirty="0" err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Intesive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Care Unit, Paris, France (7) Hospital of Versailles, Emergency Medical Service, Paris, France</a:t>
            </a:r>
            <a:endParaRPr lang="fr-FR" sz="36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1760" name="Text Box 25"/>
          <p:cNvSpPr txBox="1">
            <a:spLocks noChangeArrowheads="1"/>
          </p:cNvSpPr>
          <p:nvPr/>
        </p:nvSpPr>
        <p:spPr bwMode="auto">
          <a:xfrm>
            <a:off x="12888913" y="6069013"/>
            <a:ext cx="14827250" cy="245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4000" tIns="208800" rIns="414000" bIns="208800">
            <a:spAutoFit/>
          </a:bodyPr>
          <a:lstStyle/>
          <a:p>
            <a:pPr algn="just" defTabSz="876300" eaLnBrk="0" hangingPunct="0">
              <a:buFont typeface="Wingdings" pitchFamily="2" charset="2"/>
              <a:buChar char="Ø"/>
            </a:pPr>
            <a:r>
              <a:rPr lang="fr-FR" sz="360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3200">
                <a:solidFill>
                  <a:schemeClr val="tx1"/>
                </a:solidFill>
                <a:cs typeface="Arial" charset="0"/>
              </a:rPr>
              <a:t>From January 2002 to December 2008, 11744 consecutive patients were included</a:t>
            </a:r>
            <a:r>
              <a:rPr lang="fr-FR" sz="3200">
                <a:solidFill>
                  <a:schemeClr val="tx1"/>
                </a:solidFill>
                <a:cs typeface="Arial" charset="0"/>
              </a:rPr>
              <a:t> in the e-MUST registry.</a:t>
            </a:r>
          </a:p>
          <a:p>
            <a:pPr algn="just" defTabSz="876300" eaLnBrk="0" hangingPunct="0">
              <a:buFont typeface="Wingdings" pitchFamily="2" charset="2"/>
              <a:buChar char="Ø"/>
            </a:pPr>
            <a:r>
              <a:rPr lang="fr-FR" sz="3200">
                <a:solidFill>
                  <a:schemeClr val="tx1"/>
                </a:solidFill>
                <a:cs typeface="Arial" charset="0"/>
              </a:rPr>
              <a:t>  The median age was </a:t>
            </a:r>
            <a:r>
              <a:rPr lang="en-US" sz="3200">
                <a:solidFill>
                  <a:schemeClr val="tx1"/>
                </a:solidFill>
                <a:cs typeface="Arial" charset="0"/>
              </a:rPr>
              <a:t>60 years (range 19 - 105),  77.5%  were males., and OHCA occured for 751 (6.4%) (table 1).</a:t>
            </a:r>
          </a:p>
        </p:txBody>
      </p:sp>
      <p:sp>
        <p:nvSpPr>
          <p:cNvPr id="31761" name="Text Box 32"/>
          <p:cNvSpPr txBox="1">
            <a:spLocks noChangeArrowheads="1"/>
          </p:cNvSpPr>
          <p:nvPr/>
        </p:nvSpPr>
        <p:spPr bwMode="auto">
          <a:xfrm>
            <a:off x="32077025" y="16770350"/>
            <a:ext cx="3240088" cy="457200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92175">
              <a:spcBef>
                <a:spcPct val="50000"/>
              </a:spcBef>
            </a:pPr>
            <a:endParaRPr lang="fr-FR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762" name="Text Box 58"/>
          <p:cNvSpPr txBox="1">
            <a:spLocks noChangeArrowheads="1"/>
          </p:cNvSpPr>
          <p:nvPr/>
        </p:nvSpPr>
        <p:spPr bwMode="auto">
          <a:xfrm>
            <a:off x="30013275" y="19888200"/>
            <a:ext cx="80295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4000" tIns="208800" rIns="414000" bIns="208800">
            <a:spAutoFit/>
          </a:bodyPr>
          <a:lstStyle/>
          <a:p>
            <a:pPr defTabSz="876300" eaLnBrk="0" hangingPunct="0">
              <a:spcBef>
                <a:spcPct val="50000"/>
              </a:spcBef>
            </a:pPr>
            <a:endParaRPr lang="fr-FR" sz="230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43" name="Espace réservé du contenu 3"/>
          <p:cNvGraphicFramePr>
            <a:graphicFrameLocks/>
          </p:cNvGraphicFramePr>
          <p:nvPr/>
        </p:nvGraphicFramePr>
        <p:xfrm>
          <a:off x="13025438" y="8650288"/>
          <a:ext cx="14554200" cy="11217275"/>
        </p:xfrm>
        <a:graphic>
          <a:graphicData uri="http://schemas.openxmlformats.org/drawingml/2006/table">
            <a:tbl>
              <a:tblPr/>
              <a:tblGrid>
                <a:gridCol w="5623846"/>
                <a:gridCol w="3392429"/>
                <a:gridCol w="2774821"/>
                <a:gridCol w="2762829"/>
              </a:tblGrid>
              <a:tr h="110233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Table 1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: Clinical characteristics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and  therapeutic strategies in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the derivation and validation samples.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0233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fr-FR" sz="3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Parameters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573" marR="1257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Derivation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fr-FR" sz="3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sample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Validation </a:t>
                      </a:r>
                      <a:r>
                        <a:rPr lang="fr-FR" sz="3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sample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(n=7751)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(n=3993)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116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Age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fr-FR" sz="3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yr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fr-FR" sz="3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median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(IQR)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 (51 - 73)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 (51 - 73)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Male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n (%)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6023(77.9%)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3082 (77.2%)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10233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Delay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from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pain onset to first medical contact,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min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median, (IQR)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 (49 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 (50 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606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Location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ST-segment elevation, n (%)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Anterior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3463 (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45.1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1728 (43.7%)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Inferior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3826 (49.8%)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1990 (50.3%)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Unknown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396 (5.1%)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239 (6%)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fr-FR" sz="3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Heart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fr-FR" sz="3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failure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</a:t>
                      </a:r>
                      <a:r>
                        <a:rPr lang="fr-FR" sz="3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 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398 (5.2%) 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227 (5.7%)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VF 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/ VT , n (%)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1084 (14%)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556 (13.9%)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Out-of-hospital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cardiac arrest, n (%)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518 (6.7%)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233 (5.8%)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Out-of-hospital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death, n (%)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 (0,8%)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 (0.8%)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2573" marR="12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Out-of-hospital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thrombolysis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n (%)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289" marR="11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2061 (26.6%)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289" marR="11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1097 (27.5%)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289" marR="11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fr-FR" sz="3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Hospital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fr-FR" sz="3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coronary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fr-FR" sz="3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angiography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n (%)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289" marR="11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6839 (88.9%)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289" marR="112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3512 (88.7%)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289" marR="11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5116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fr-FR" sz="3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Hospital's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fr-FR" sz="3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death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n (%)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289" marR="11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370 (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5.4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289" marR="112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192 (5.4%)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289" marR="11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Tableau 43"/>
          <p:cNvGraphicFramePr>
            <a:graphicFrameLocks noGrp="1"/>
          </p:cNvGraphicFramePr>
          <p:nvPr/>
        </p:nvGraphicFramePr>
        <p:xfrm>
          <a:off x="12987338" y="21734463"/>
          <a:ext cx="14630400" cy="7935912"/>
        </p:xfrm>
        <a:graphic>
          <a:graphicData uri="http://schemas.openxmlformats.org/drawingml/2006/table">
            <a:tbl>
              <a:tblPr/>
              <a:tblGrid>
                <a:gridCol w="3301131"/>
                <a:gridCol w="2280809"/>
                <a:gridCol w="1869517"/>
                <a:gridCol w="1607784"/>
                <a:gridCol w="1645174"/>
                <a:gridCol w="1869517"/>
                <a:gridCol w="2056468"/>
              </a:tblGrid>
              <a:tr h="1090240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Table </a:t>
                      </a:r>
                      <a:r>
                        <a:rPr lang="en-US" sz="3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 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Results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 the multivariate analysis in the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derivation sample (n=7534)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 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independent predictors of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OHCA at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the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acute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phase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STEMI. 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4449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Variables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OHCA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OR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95% CI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Score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512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&gt; 60 </a:t>
                      </a:r>
                      <a:r>
                        <a:rPr lang="fr-FR" sz="3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yrs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1829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206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4632" marR="1463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545120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50-60 </a:t>
                      </a:r>
                      <a:r>
                        <a:rPr lang="fr-FR" sz="3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fr-FR" sz="3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yrs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2015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152 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4632" marR="1463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1.4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1.3 – 2]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4512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&lt; 50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yrs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3690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154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4632" marR="1463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1.6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1.1 -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1.8]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512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Infarct location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Inferior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3757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86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54512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Anterior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3394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279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1.7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[1.4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- 2.1]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4512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Unknown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383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3.5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[2.5- 4.9]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Heart failure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387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84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4.7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3.5 -6.2]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5120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Delay from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pain onset to first medical contact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&gt; 3 h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1810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66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54512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h – 3 h 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2050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98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1,4</a:t>
                      </a:r>
                      <a:endParaRPr lang="fr-FR" sz="3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1 - 1.9]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4512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½ h – 1 h 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1468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107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2.3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1,6 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3,1]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54512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 ½ h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2206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238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3.3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1,4 </a:t>
                      </a:r>
                      <a:r>
                        <a:rPr lang="fr-FR" sz="3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</a:t>
                      </a:r>
                      <a:r>
                        <a:rPr lang="fr-FR" sz="3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4,4]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fr-FR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1921" name="Text Box 49"/>
          <p:cNvSpPr txBox="1">
            <a:spLocks noChangeArrowheads="1"/>
          </p:cNvSpPr>
          <p:nvPr/>
        </p:nvSpPr>
        <p:spPr bwMode="auto">
          <a:xfrm>
            <a:off x="28721050" y="8110538"/>
            <a:ext cx="14087475" cy="584200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92175">
              <a:spcBef>
                <a:spcPct val="50000"/>
              </a:spcBef>
            </a:pPr>
            <a:r>
              <a:rPr lang="fr-FR" sz="3200" b="1">
                <a:solidFill>
                  <a:schemeClr val="tx1"/>
                </a:solidFill>
              </a:rPr>
              <a:t>Figure 1</a:t>
            </a:r>
            <a:r>
              <a:rPr lang="fr-FR" sz="3200">
                <a:solidFill>
                  <a:schemeClr val="tx1"/>
                </a:solidFill>
              </a:rPr>
              <a:t>: AUC curve</a:t>
            </a:r>
          </a:p>
        </p:txBody>
      </p:sp>
      <p:graphicFrame>
        <p:nvGraphicFramePr>
          <p:cNvPr id="50" name="Graphique 49"/>
          <p:cNvGraphicFramePr/>
          <p:nvPr/>
        </p:nvGraphicFramePr>
        <p:xfrm>
          <a:off x="29750307" y="15927321"/>
          <a:ext cx="13495337" cy="6593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923" name="ZoneTexte 28"/>
          <p:cNvSpPr txBox="1">
            <a:spLocks noChangeArrowheads="1"/>
          </p:cNvSpPr>
          <p:nvPr/>
        </p:nvSpPr>
        <p:spPr bwMode="auto">
          <a:xfrm>
            <a:off x="13007975" y="20434300"/>
            <a:ext cx="14589125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876300" eaLnBrk="0" hangingPunct="0">
              <a:buFont typeface="Wingdings" pitchFamily="2" charset="2"/>
              <a:buChar char="Ø"/>
            </a:pPr>
            <a:r>
              <a:rPr lang="en-US" sz="360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3200">
                <a:solidFill>
                  <a:schemeClr val="tx1"/>
                </a:solidFill>
                <a:cs typeface="Arial" charset="0"/>
              </a:rPr>
              <a:t>Independent predictors were determined in the validation sample and used to  build the risk score (table 2) .   </a:t>
            </a:r>
          </a:p>
          <a:p>
            <a:pPr defTabSz="876300" eaLnBrk="0" hangingPunct="0"/>
            <a:endParaRPr lang="fr-FR" sz="2300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31924" name="Image 2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24250" y="8951913"/>
            <a:ext cx="13234988" cy="67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25" name="Rectangle 10"/>
          <p:cNvSpPr>
            <a:spLocks noChangeArrowheads="1"/>
          </p:cNvSpPr>
          <p:nvPr/>
        </p:nvSpPr>
        <p:spPr bwMode="auto">
          <a:xfrm>
            <a:off x="430213" y="16995775"/>
            <a:ext cx="1276350" cy="12895263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 w="317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fr-FR" sz="23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926" name="ZoneTexte 28"/>
          <p:cNvSpPr txBox="1">
            <a:spLocks noChangeArrowheads="1"/>
          </p:cNvSpPr>
          <p:nvPr/>
        </p:nvSpPr>
        <p:spPr bwMode="auto">
          <a:xfrm>
            <a:off x="28732163" y="6108700"/>
            <a:ext cx="134747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876300" eaLnBrk="0" hangingPunct="0">
              <a:buFont typeface="Wingdings" pitchFamily="2" charset="2"/>
              <a:buChar char="Ø"/>
            </a:pPr>
            <a:r>
              <a:rPr lang="en-US" sz="360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3200">
                <a:solidFill>
                  <a:schemeClr val="tx1"/>
                </a:solidFill>
                <a:cs typeface="Arial" charset="0"/>
              </a:rPr>
              <a:t>In the validation sample, discrimination was fairly good (AUC =0.70 [0.66-0.73]) (figure 1), and calibration adequate (Hosmer-Lemeshow goodness-of-fit test : p=0.22) (figure 2).</a:t>
            </a:r>
            <a:endParaRPr lang="fr-FR" sz="2300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31927" name="Picture 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63550" y="977900"/>
            <a:ext cx="383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28" name="ZoneTexte 32"/>
          <p:cNvSpPr txBox="1">
            <a:spLocks noChangeArrowheads="1"/>
          </p:cNvSpPr>
          <p:nvPr/>
        </p:nvSpPr>
        <p:spPr bwMode="auto">
          <a:xfrm>
            <a:off x="36528375" y="12223750"/>
            <a:ext cx="26463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r-FR" sz="3200">
                <a:solidFill>
                  <a:schemeClr val="tx1"/>
                </a:solidFill>
                <a:cs typeface="Arial" charset="0"/>
              </a:rPr>
              <a:t>AUC = 0.7</a:t>
            </a:r>
          </a:p>
        </p:txBody>
      </p:sp>
      <p:sp>
        <p:nvSpPr>
          <p:cNvPr id="31929" name="ZoneTexte 33"/>
          <p:cNvSpPr txBox="1">
            <a:spLocks noChangeArrowheads="1"/>
          </p:cNvSpPr>
          <p:nvPr/>
        </p:nvSpPr>
        <p:spPr bwMode="auto">
          <a:xfrm>
            <a:off x="28346400" y="15016163"/>
            <a:ext cx="14462125" cy="800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fr-FR" sz="2300">
              <a:solidFill>
                <a:schemeClr val="tx1"/>
              </a:solidFill>
              <a:latin typeface="Times New Roman" pitchFamily="18" charset="0"/>
            </a:endParaRPr>
          </a:p>
          <a:p>
            <a:pPr eaLnBrk="0" hangingPunct="0"/>
            <a:endParaRPr lang="fr-FR" sz="23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930" name="ZoneTexte 34"/>
          <p:cNvSpPr txBox="1">
            <a:spLocks noChangeArrowheads="1"/>
          </p:cNvSpPr>
          <p:nvPr/>
        </p:nvSpPr>
        <p:spPr bwMode="auto">
          <a:xfrm rot="-5400000">
            <a:off x="26525538" y="18697575"/>
            <a:ext cx="573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eaLnBrk="0" hangingPunct="0"/>
            <a:r>
              <a:rPr lang="fr-FR" sz="3200">
                <a:solidFill>
                  <a:schemeClr val="tx1"/>
                </a:solidFill>
                <a:cs typeface="Arial" charset="0"/>
              </a:rPr>
              <a:t>Cumulative risk of OHCA</a:t>
            </a:r>
          </a:p>
        </p:txBody>
      </p:sp>
      <p:sp>
        <p:nvSpPr>
          <p:cNvPr id="31931" name="Text Box 49"/>
          <p:cNvSpPr txBox="1">
            <a:spLocks noChangeArrowheads="1"/>
          </p:cNvSpPr>
          <p:nvPr/>
        </p:nvSpPr>
        <p:spPr bwMode="auto">
          <a:xfrm>
            <a:off x="28721050" y="15336838"/>
            <a:ext cx="14087475" cy="585787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92175">
              <a:spcBef>
                <a:spcPct val="50000"/>
              </a:spcBef>
            </a:pPr>
            <a:r>
              <a:rPr lang="fr-FR" sz="3200" b="1">
                <a:solidFill>
                  <a:schemeClr val="tx1"/>
                </a:solidFill>
              </a:rPr>
              <a:t>Figure 2</a:t>
            </a:r>
            <a:r>
              <a:rPr lang="fr-FR" sz="3200">
                <a:solidFill>
                  <a:schemeClr val="tx1"/>
                </a:solidFill>
              </a:rPr>
              <a:t>: Predicted and observed OHCA by deciles, in the validation sample</a:t>
            </a:r>
          </a:p>
        </p:txBody>
      </p:sp>
      <p:sp>
        <p:nvSpPr>
          <p:cNvPr id="31932" name="ZoneTexte 36"/>
          <p:cNvSpPr txBox="1">
            <a:spLocks noChangeArrowheads="1"/>
          </p:cNvSpPr>
          <p:nvPr/>
        </p:nvSpPr>
        <p:spPr bwMode="auto">
          <a:xfrm>
            <a:off x="31089600" y="22375813"/>
            <a:ext cx="10875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eaLnBrk="0" hangingPunct="0"/>
            <a:r>
              <a:rPr lang="fr-FR" sz="3200">
                <a:solidFill>
                  <a:schemeClr val="tx1"/>
                </a:solidFill>
                <a:cs typeface="Arial" charset="0"/>
              </a:rPr>
              <a:t>Deciles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175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2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175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2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2064</TotalTime>
  <Words>740</Words>
  <Application>Microsoft Office PowerPoint</Application>
  <PresentationFormat>Custom</PresentationFormat>
  <Paragraphs>168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Modèle de conception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Calibri</vt:lpstr>
      <vt:lpstr>SimSun</vt:lpstr>
      <vt:lpstr>Wingdings</vt:lpstr>
      <vt:lpstr>Times New Roman</vt:lpstr>
      <vt:lpstr>Default Design</vt:lpstr>
      <vt:lpstr>Thème Office</vt:lpstr>
      <vt:lpstr>Diapositive 1</vt:lpstr>
    </vt:vector>
  </TitlesOfParts>
  <Company>SciFor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Posters1st</dc:creator>
  <cp:lastModifiedBy>APHP</cp:lastModifiedBy>
  <cp:revision>265</cp:revision>
  <dcterms:created xsi:type="dcterms:W3CDTF">2003-12-17T18:44:28Z</dcterms:created>
  <dcterms:modified xsi:type="dcterms:W3CDTF">2011-09-12T14:05:52Z</dcterms:modified>
</cp:coreProperties>
</file>